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3" r:id="rId4"/>
    <p:sldId id="260" r:id="rId5"/>
    <p:sldId id="262" r:id="rId6"/>
    <p:sldId id="264" r:id="rId7"/>
    <p:sldId id="265" r:id="rId8"/>
    <p:sldId id="261" r:id="rId9"/>
    <p:sldId id="267"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F05F3-983A-12F7-66E8-8B664AEC5AC7}" v="21" dt="2020-12-13T17:36:52.849"/>
    <p1510:client id="{A21B5E14-F748-BB24-D45C-30A8EE2164A3}" v="196" dt="2020-12-13T17:18:22.294"/>
    <p1510:client id="{E195C04E-926F-4D53-8187-6425C618494C}" v="677" dt="2020-12-13T16:32:1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13.12.2020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13.12.2020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13.12.2020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13.12.2020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13.12.2020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Rozentuzjazmowane biegaczki świętujące dotarcie do mety">
            <a:extLst>
              <a:ext uri="{FF2B5EF4-FFF2-40B4-BE49-F238E27FC236}">
                <a16:creationId xmlns:a16="http://schemas.microsoft.com/office/drawing/2014/main" id="{DB48BC12-6D69-4544-8117-9A80A48741FB}"/>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ytuł 1">
            <a:extLst>
              <a:ext uri="{FF2B5EF4-FFF2-40B4-BE49-F238E27FC236}">
                <a16:creationId xmlns:a16="http://schemas.microsoft.com/office/drawing/2014/main" id="{EBBDF351-D12C-4AF3-9909-C996E53A3E86}"/>
              </a:ext>
            </a:extLst>
          </p:cNvPr>
          <p:cNvSpPr>
            <a:spLocks noGrp="1"/>
          </p:cNvSpPr>
          <p:nvPr>
            <p:ph type="ctrTitle"/>
          </p:nvPr>
        </p:nvSpPr>
        <p:spPr>
          <a:xfrm>
            <a:off x="1466491" y="3422739"/>
            <a:ext cx="9144000" cy="1635311"/>
          </a:xfrm>
        </p:spPr>
        <p:txBody>
          <a:bodyPr>
            <a:normAutofit fontScale="90000"/>
          </a:bodyPr>
          <a:lstStyle/>
          <a:p>
            <a:r>
              <a:rPr lang="pl-PL">
                <a:solidFill>
                  <a:srgbClr val="FFFFFF"/>
                </a:solidFill>
                <a:cs typeface="Calibri Light"/>
              </a:rPr>
              <a:t>Polish charity collecting donations for the sick. </a:t>
            </a:r>
            <a:endParaRPr lang="pl-PL">
              <a:solidFill>
                <a:srgbClr val="FFFFFF"/>
              </a:solidFill>
            </a:endParaRPr>
          </a:p>
        </p:txBody>
      </p:sp>
    </p:spTree>
    <p:extLst>
      <p:ext uri="{BB962C8B-B14F-4D97-AF65-F5344CB8AC3E}">
        <p14:creationId xmlns:p14="http://schemas.microsoft.com/office/powerpoint/2010/main" val="1334267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Obraz 8" descr="Biznesowy uścisk dłoni">
            <a:extLst>
              <a:ext uri="{FF2B5EF4-FFF2-40B4-BE49-F238E27FC236}">
                <a16:creationId xmlns:a16="http://schemas.microsoft.com/office/drawing/2014/main" id="{89AF23C0-60F4-4295-B956-AADF6CE0683A}"/>
              </a:ext>
            </a:extLst>
          </p:cNvPr>
          <p:cNvPicPr>
            <a:picLocks noChangeAspect="1"/>
          </p:cNvPicPr>
          <p:nvPr/>
        </p:nvPicPr>
        <p:blipFill rotWithShape="1">
          <a:blip r:embed="rId2">
            <a:alphaModFix amt="50000"/>
          </a:blip>
          <a:srcRect t="15352" b="379"/>
          <a:stretch/>
        </p:blipFill>
        <p:spPr>
          <a:xfrm>
            <a:off x="20" y="1"/>
            <a:ext cx="12191980" cy="6857999"/>
          </a:xfrm>
          <a:prstGeom prst="rect">
            <a:avLst/>
          </a:prstGeom>
        </p:spPr>
      </p:pic>
      <p:sp>
        <p:nvSpPr>
          <p:cNvPr id="2" name="Tytuł 1">
            <a:extLst>
              <a:ext uri="{FF2B5EF4-FFF2-40B4-BE49-F238E27FC236}">
                <a16:creationId xmlns:a16="http://schemas.microsoft.com/office/drawing/2014/main" id="{2B5293AC-A266-4BE6-9CD6-2A65165578C3}"/>
              </a:ext>
            </a:extLst>
          </p:cNvPr>
          <p:cNvSpPr>
            <a:spLocks noGrp="1"/>
          </p:cNvSpPr>
          <p:nvPr>
            <p:ph type="ctrTitle"/>
          </p:nvPr>
        </p:nvSpPr>
        <p:spPr>
          <a:xfrm>
            <a:off x="838200" y="3135192"/>
            <a:ext cx="10515600" cy="887688"/>
          </a:xfrm>
        </p:spPr>
        <p:txBody>
          <a:bodyPr>
            <a:normAutofit/>
          </a:bodyPr>
          <a:lstStyle/>
          <a:p>
            <a:r>
              <a:rPr lang="pl-PL" sz="5400">
                <a:solidFill>
                  <a:srgbClr val="FFFFFF"/>
                </a:solidFill>
                <a:ea typeface="+mj-lt"/>
                <a:cs typeface="+mj-lt"/>
              </a:rPr>
              <a:t>Founder</a:t>
            </a:r>
          </a:p>
        </p:txBody>
      </p:sp>
      <p:sp>
        <p:nvSpPr>
          <p:cNvPr id="3" name="Symbol zastępczy zawartości 2">
            <a:extLst>
              <a:ext uri="{FF2B5EF4-FFF2-40B4-BE49-F238E27FC236}">
                <a16:creationId xmlns:a16="http://schemas.microsoft.com/office/drawing/2014/main" id="{7B9C02B5-8337-4E72-82AC-2739FE6D3734}"/>
              </a:ext>
            </a:extLst>
          </p:cNvPr>
          <p:cNvSpPr>
            <a:spLocks noGrp="1"/>
          </p:cNvSpPr>
          <p:nvPr>
            <p:ph type="subTitle" idx="1"/>
          </p:nvPr>
        </p:nvSpPr>
        <p:spPr>
          <a:xfrm>
            <a:off x="838200" y="4461329"/>
            <a:ext cx="10515600" cy="796470"/>
          </a:xfrm>
        </p:spPr>
        <p:txBody>
          <a:bodyPr vert="horz" lIns="91440" tIns="45720" rIns="91440" bIns="45720" rtlCol="0" anchor="t">
            <a:normAutofit/>
          </a:bodyPr>
          <a:lstStyle/>
          <a:p>
            <a:r>
              <a:rPr lang="pl-PL" sz="2800">
                <a:solidFill>
                  <a:srgbClr val="FFFFFF"/>
                </a:solidFill>
                <a:ea typeface="+mn-lt"/>
                <a:cs typeface="+mn-lt"/>
              </a:rPr>
              <a:t>The founder of this foundation is Patryk Urban.</a:t>
            </a:r>
            <a:endParaRPr lang="pl-PL" sz="2800">
              <a:ea typeface="+mn-lt"/>
              <a:cs typeface="+mn-lt"/>
            </a:endParaRPr>
          </a:p>
          <a:p>
            <a:endParaRPr lang="pl-PL" sz="2800">
              <a:solidFill>
                <a:srgbClr val="FFFFFF"/>
              </a:solidFill>
              <a:cs typeface="Calibri"/>
            </a:endParaRPr>
          </a:p>
        </p:txBody>
      </p:sp>
    </p:spTree>
    <p:extLst>
      <p:ext uri="{BB962C8B-B14F-4D97-AF65-F5344CB8AC3E}">
        <p14:creationId xmlns:p14="http://schemas.microsoft.com/office/powerpoint/2010/main" val="34542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4A6ED45-55F4-45F1-AD01-C73A99774C83}"/>
              </a:ext>
            </a:extLst>
          </p:cNvPr>
          <p:cNvPicPr>
            <a:picLocks noChangeAspect="1"/>
          </p:cNvPicPr>
          <p:nvPr/>
        </p:nvPicPr>
        <p:blipFill rotWithShape="1">
          <a:blip r:embed="rId2">
            <a:alphaModFix amt="50000"/>
          </a:blip>
          <a:srcRect t="15402" r="-2" b="631"/>
          <a:stretch/>
        </p:blipFill>
        <p:spPr>
          <a:xfrm>
            <a:off x="20" y="1"/>
            <a:ext cx="12191980" cy="6857999"/>
          </a:xfrm>
          <a:prstGeom prst="rect">
            <a:avLst/>
          </a:prstGeom>
        </p:spPr>
      </p:pic>
      <p:sp>
        <p:nvSpPr>
          <p:cNvPr id="2" name="Tytuł 1">
            <a:extLst>
              <a:ext uri="{FF2B5EF4-FFF2-40B4-BE49-F238E27FC236}">
                <a16:creationId xmlns:a16="http://schemas.microsoft.com/office/drawing/2014/main" id="{D2536A95-48B7-48EA-9C43-1973EA7FACDE}"/>
              </a:ext>
            </a:extLst>
          </p:cNvPr>
          <p:cNvSpPr>
            <a:spLocks noGrp="1"/>
          </p:cNvSpPr>
          <p:nvPr>
            <p:ph type="ctrTitle"/>
          </p:nvPr>
        </p:nvSpPr>
        <p:spPr/>
        <p:txBody>
          <a:bodyPr>
            <a:normAutofit/>
          </a:bodyPr>
          <a:lstStyle/>
          <a:p>
            <a:r>
              <a:rPr lang="pl-PL" sz="5100">
                <a:ea typeface="+mj-lt"/>
                <a:cs typeface="+mj-lt"/>
              </a:rPr>
              <a:t>How many years has it been in existence?</a:t>
            </a:r>
            <a:endParaRPr lang="pl-PL"/>
          </a:p>
        </p:txBody>
      </p:sp>
      <p:sp>
        <p:nvSpPr>
          <p:cNvPr id="3" name="Symbol zastępczy zawartości 2">
            <a:extLst>
              <a:ext uri="{FF2B5EF4-FFF2-40B4-BE49-F238E27FC236}">
                <a16:creationId xmlns:a16="http://schemas.microsoft.com/office/drawing/2014/main" id="{4378AAAC-25CB-4E4E-9F35-27BB844FDABD}"/>
              </a:ext>
            </a:extLst>
          </p:cNvPr>
          <p:cNvSpPr>
            <a:spLocks noGrp="1"/>
          </p:cNvSpPr>
          <p:nvPr>
            <p:ph type="subTitle" idx="1"/>
          </p:nvPr>
        </p:nvSpPr>
        <p:spPr>
          <a:xfrm>
            <a:off x="1524000" y="4134000"/>
            <a:ext cx="9144000" cy="519951"/>
          </a:xfrm>
        </p:spPr>
        <p:txBody>
          <a:bodyPr vert="horz" lIns="91440" tIns="45720" rIns="91440" bIns="45720" rtlCol="0" anchor="t">
            <a:normAutofit/>
          </a:bodyPr>
          <a:lstStyle/>
          <a:p>
            <a:r>
              <a:rPr lang="pl-PL" sz="2800">
                <a:ea typeface="+mn-lt"/>
                <a:cs typeface="+mn-lt"/>
              </a:rPr>
              <a:t>The organization has been operating since 2009 until today.</a:t>
            </a:r>
          </a:p>
          <a:p>
            <a:endParaRPr lang="pl-PL">
              <a:cs typeface="Calibri"/>
            </a:endParaRPr>
          </a:p>
        </p:txBody>
      </p:sp>
    </p:spTree>
    <p:extLst>
      <p:ext uri="{BB962C8B-B14F-4D97-AF65-F5344CB8AC3E}">
        <p14:creationId xmlns:p14="http://schemas.microsoft.com/office/powerpoint/2010/main" val="207665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A171C2-E820-4FEE-A6CE-BBFD12644D8F}"/>
              </a:ext>
            </a:extLst>
          </p:cNvPr>
          <p:cNvPicPr>
            <a:picLocks noChangeAspect="1"/>
          </p:cNvPicPr>
          <p:nvPr/>
        </p:nvPicPr>
        <p:blipFill rotWithShape="1">
          <a:blip r:embed="rId2">
            <a:alphaModFix amt="50000"/>
          </a:blip>
          <a:srcRect t="5843" r="-2" b="9760"/>
          <a:stretch/>
        </p:blipFill>
        <p:spPr>
          <a:xfrm>
            <a:off x="20" y="1"/>
            <a:ext cx="12191980" cy="6857999"/>
          </a:xfrm>
          <a:prstGeom prst="rect">
            <a:avLst/>
          </a:prstGeom>
        </p:spPr>
      </p:pic>
      <p:sp>
        <p:nvSpPr>
          <p:cNvPr id="2" name="Tytuł 1">
            <a:extLst>
              <a:ext uri="{FF2B5EF4-FFF2-40B4-BE49-F238E27FC236}">
                <a16:creationId xmlns:a16="http://schemas.microsoft.com/office/drawing/2014/main" id="{CA8EFCDF-3C5C-4AD2-8C11-F4A40D09F9BC}"/>
              </a:ext>
            </a:extLst>
          </p:cNvPr>
          <p:cNvSpPr>
            <a:spLocks noGrp="1"/>
          </p:cNvSpPr>
          <p:nvPr>
            <p:ph type="ctrTitle"/>
          </p:nvPr>
        </p:nvSpPr>
        <p:spPr>
          <a:xfrm>
            <a:off x="1524000" y="2430701"/>
            <a:ext cx="9144000" cy="988330"/>
          </a:xfrm>
        </p:spPr>
        <p:txBody>
          <a:bodyPr>
            <a:normAutofit/>
          </a:bodyPr>
          <a:lstStyle/>
          <a:p>
            <a:r>
              <a:rPr lang="pl-PL">
                <a:solidFill>
                  <a:srgbClr val="FFFFFF"/>
                </a:solidFill>
                <a:ea typeface="+mj-lt"/>
                <a:cs typeface="+mj-lt"/>
              </a:rPr>
              <a:t>The beginnings</a:t>
            </a:r>
            <a:endParaRPr lang="pl-PL">
              <a:solidFill>
                <a:srgbClr val="FFFFFF"/>
              </a:solidFill>
            </a:endParaRPr>
          </a:p>
        </p:txBody>
      </p:sp>
      <p:sp>
        <p:nvSpPr>
          <p:cNvPr id="3" name="Symbol zastępczy zawartości 2">
            <a:extLst>
              <a:ext uri="{FF2B5EF4-FFF2-40B4-BE49-F238E27FC236}">
                <a16:creationId xmlns:a16="http://schemas.microsoft.com/office/drawing/2014/main" id="{175231F3-134E-4528-B1A4-9277ECB41856}"/>
              </a:ext>
            </a:extLst>
          </p:cNvPr>
          <p:cNvSpPr>
            <a:spLocks noGrp="1"/>
          </p:cNvSpPr>
          <p:nvPr>
            <p:ph type="subTitle" idx="1"/>
          </p:nvPr>
        </p:nvSpPr>
        <p:spPr>
          <a:xfrm>
            <a:off x="1524000" y="3756839"/>
            <a:ext cx="9144000" cy="2766167"/>
          </a:xfrm>
        </p:spPr>
        <p:txBody>
          <a:bodyPr vert="horz" lIns="91440" tIns="45720" rIns="91440" bIns="45720" rtlCol="0" anchor="t">
            <a:noAutofit/>
          </a:bodyPr>
          <a:lstStyle/>
          <a:p>
            <a:r>
              <a:rPr lang="pl-PL">
                <a:solidFill>
                  <a:srgbClr val="FFFFFF"/>
                </a:solidFill>
                <a:ea typeface="+mn-lt"/>
                <a:cs typeface="+mn-lt"/>
              </a:rPr>
              <a:t>He </a:t>
            </a:r>
            <a:r>
              <a:rPr lang="pl-PL" err="1">
                <a:solidFill>
                  <a:srgbClr val="FFFFFF"/>
                </a:solidFill>
                <a:ea typeface="+mn-lt"/>
                <a:cs typeface="+mn-lt"/>
              </a:rPr>
              <a:t>took</a:t>
            </a:r>
            <a:r>
              <a:rPr lang="pl-PL">
                <a:solidFill>
                  <a:srgbClr val="FFFFFF"/>
                </a:solidFill>
                <a:ea typeface="+mn-lt"/>
                <a:cs typeface="+mn-lt"/>
              </a:rPr>
              <a:t> 60,000 to </a:t>
            </a:r>
            <a:r>
              <a:rPr lang="pl-PL" err="1">
                <a:solidFill>
                  <a:srgbClr val="FFFFFF"/>
                </a:solidFill>
                <a:ea typeface="+mn-lt"/>
                <a:cs typeface="+mn-lt"/>
              </a:rPr>
              <a:t>create</a:t>
            </a:r>
            <a:r>
              <a:rPr lang="pl-PL">
                <a:solidFill>
                  <a:srgbClr val="FFFFFF"/>
                </a:solidFill>
                <a:ea typeface="+mn-lt"/>
                <a:cs typeface="+mn-lt"/>
              </a:rPr>
              <a:t> the platform PLN a </a:t>
            </a:r>
            <a:r>
              <a:rPr lang="pl-PL" err="1">
                <a:solidFill>
                  <a:srgbClr val="FFFFFF"/>
                </a:solidFill>
                <a:ea typeface="+mn-lt"/>
                <a:cs typeface="+mn-lt"/>
              </a:rPr>
              <a:t>consumer</a:t>
            </a:r>
            <a:r>
              <a:rPr lang="pl-PL">
                <a:solidFill>
                  <a:srgbClr val="FFFFFF"/>
                </a:solidFill>
                <a:ea typeface="+mn-lt"/>
                <a:cs typeface="+mn-lt"/>
              </a:rPr>
              <a:t> </a:t>
            </a:r>
            <a:r>
              <a:rPr lang="pl-PL" err="1">
                <a:solidFill>
                  <a:srgbClr val="FFFFFF"/>
                </a:solidFill>
                <a:ea typeface="+mn-lt"/>
                <a:cs typeface="+mn-lt"/>
              </a:rPr>
              <a:t>loan</a:t>
            </a:r>
            <a:r>
              <a:rPr lang="pl-PL">
                <a:solidFill>
                  <a:srgbClr val="FFFFFF"/>
                </a:solidFill>
                <a:ea typeface="+mn-lt"/>
                <a:cs typeface="+mn-lt"/>
              </a:rPr>
              <a:t>, and the missing </a:t>
            </a:r>
            <a:r>
              <a:rPr lang="pl-PL" err="1">
                <a:solidFill>
                  <a:srgbClr val="FFFFFF"/>
                </a:solidFill>
                <a:ea typeface="+mn-lt"/>
                <a:cs typeface="+mn-lt"/>
              </a:rPr>
              <a:t>amount</a:t>
            </a:r>
            <a:r>
              <a:rPr lang="pl-PL">
                <a:solidFill>
                  <a:srgbClr val="FFFFFF"/>
                </a:solidFill>
                <a:ea typeface="+mn-lt"/>
                <a:cs typeface="+mn-lt"/>
              </a:rPr>
              <a:t> was </a:t>
            </a:r>
            <a:r>
              <a:rPr lang="pl-PL" err="1">
                <a:solidFill>
                  <a:srgbClr val="FFFFFF"/>
                </a:solidFill>
                <a:ea typeface="+mn-lt"/>
                <a:cs typeface="+mn-lt"/>
              </a:rPr>
              <a:t>collected</a:t>
            </a:r>
            <a:r>
              <a:rPr lang="pl-PL">
                <a:solidFill>
                  <a:srgbClr val="FFFFFF"/>
                </a:solidFill>
                <a:ea typeface="+mn-lt"/>
                <a:cs typeface="+mn-lt"/>
              </a:rPr>
              <a:t> from </a:t>
            </a:r>
            <a:r>
              <a:rPr lang="pl-PL" err="1">
                <a:solidFill>
                  <a:srgbClr val="FFFFFF"/>
                </a:solidFill>
                <a:ea typeface="+mn-lt"/>
                <a:cs typeface="+mn-lt"/>
              </a:rPr>
              <a:t>friends</a:t>
            </a:r>
            <a:r>
              <a:rPr lang="pl-PL">
                <a:solidFill>
                  <a:srgbClr val="FFFFFF"/>
                </a:solidFill>
                <a:ea typeface="+mn-lt"/>
                <a:cs typeface="+mn-lt"/>
              </a:rPr>
              <a:t>. For the </a:t>
            </a:r>
            <a:r>
              <a:rPr lang="pl-PL" err="1">
                <a:solidFill>
                  <a:srgbClr val="FFFFFF"/>
                </a:solidFill>
                <a:ea typeface="+mn-lt"/>
                <a:cs typeface="+mn-lt"/>
              </a:rPr>
              <a:t>first</a:t>
            </a:r>
            <a:r>
              <a:rPr lang="pl-PL">
                <a:solidFill>
                  <a:srgbClr val="FFFFFF"/>
                </a:solidFill>
                <a:ea typeface="+mn-lt"/>
                <a:cs typeface="+mn-lt"/>
              </a:rPr>
              <a:t> 4 </a:t>
            </a:r>
            <a:r>
              <a:rPr lang="pl-PL" err="1">
                <a:solidFill>
                  <a:srgbClr val="FFFFFF"/>
                </a:solidFill>
                <a:ea typeface="+mn-lt"/>
                <a:cs typeface="+mn-lt"/>
              </a:rPr>
              <a:t>years</a:t>
            </a:r>
            <a:r>
              <a:rPr lang="pl-PL">
                <a:solidFill>
                  <a:srgbClr val="FFFFFF"/>
                </a:solidFill>
                <a:ea typeface="+mn-lt"/>
                <a:cs typeface="+mn-lt"/>
              </a:rPr>
              <a:t>, the </a:t>
            </a:r>
            <a:r>
              <a:rPr lang="pl-PL" err="1">
                <a:solidFill>
                  <a:srgbClr val="FFFFFF"/>
                </a:solidFill>
                <a:ea typeface="+mn-lt"/>
                <a:cs typeface="+mn-lt"/>
              </a:rPr>
              <a:t>website</a:t>
            </a:r>
            <a:r>
              <a:rPr lang="pl-PL">
                <a:solidFill>
                  <a:srgbClr val="FFFFFF"/>
                </a:solidFill>
                <a:ea typeface="+mn-lt"/>
                <a:cs typeface="+mn-lt"/>
              </a:rPr>
              <a:t> </a:t>
            </a:r>
            <a:r>
              <a:rPr lang="pl-PL" err="1">
                <a:solidFill>
                  <a:srgbClr val="FFFFFF"/>
                </a:solidFill>
                <a:ea typeface="+mn-lt"/>
                <a:cs typeface="+mn-lt"/>
              </a:rPr>
              <a:t>generated</a:t>
            </a:r>
            <a:r>
              <a:rPr lang="pl-PL">
                <a:solidFill>
                  <a:srgbClr val="FFFFFF"/>
                </a:solidFill>
                <a:ea typeface="+mn-lt"/>
                <a:cs typeface="+mn-lt"/>
              </a:rPr>
              <a:t> </a:t>
            </a:r>
            <a:r>
              <a:rPr lang="pl-PL" err="1">
                <a:solidFill>
                  <a:srgbClr val="FFFFFF"/>
                </a:solidFill>
                <a:ea typeface="+mn-lt"/>
                <a:cs typeface="+mn-lt"/>
              </a:rPr>
              <a:t>losses</a:t>
            </a:r>
            <a:r>
              <a:rPr lang="pl-PL">
                <a:solidFill>
                  <a:srgbClr val="FFFFFF"/>
                </a:solidFill>
                <a:ea typeface="+mn-lt"/>
                <a:cs typeface="+mn-lt"/>
              </a:rPr>
              <a:t> </a:t>
            </a:r>
            <a:r>
              <a:rPr lang="pl-PL" err="1">
                <a:solidFill>
                  <a:srgbClr val="FFFFFF"/>
                </a:solidFill>
                <a:ea typeface="+mn-lt"/>
                <a:cs typeface="+mn-lt"/>
              </a:rPr>
              <a:t>until</a:t>
            </a:r>
            <a:r>
              <a:rPr lang="pl-PL">
                <a:solidFill>
                  <a:srgbClr val="FFFFFF"/>
                </a:solidFill>
                <a:ea typeface="+mn-lt"/>
                <a:cs typeface="+mn-lt"/>
              </a:rPr>
              <a:t> </a:t>
            </a:r>
            <a:r>
              <a:rPr lang="pl-PL" err="1">
                <a:solidFill>
                  <a:srgbClr val="FFFFFF"/>
                </a:solidFill>
                <a:ea typeface="+mn-lt"/>
                <a:cs typeface="+mn-lt"/>
              </a:rPr>
              <a:t>it</a:t>
            </a:r>
            <a:r>
              <a:rPr lang="pl-PL">
                <a:solidFill>
                  <a:srgbClr val="FFFFFF"/>
                </a:solidFill>
                <a:ea typeface="+mn-lt"/>
                <a:cs typeface="+mn-lt"/>
              </a:rPr>
              <a:t> was </a:t>
            </a:r>
            <a:r>
              <a:rPr lang="pl-PL" err="1">
                <a:solidFill>
                  <a:srgbClr val="FFFFFF"/>
                </a:solidFill>
                <a:ea typeface="+mn-lt"/>
                <a:cs typeface="+mn-lt"/>
              </a:rPr>
              <a:t>forced</a:t>
            </a:r>
            <a:r>
              <a:rPr lang="pl-PL">
                <a:solidFill>
                  <a:srgbClr val="FFFFFF"/>
                </a:solidFill>
                <a:ea typeface="+mn-lt"/>
                <a:cs typeface="+mn-lt"/>
              </a:rPr>
              <a:t> to </a:t>
            </a:r>
            <a:r>
              <a:rPr lang="pl-PL" err="1">
                <a:solidFill>
                  <a:srgbClr val="FFFFFF"/>
                </a:solidFill>
                <a:ea typeface="+mn-lt"/>
                <a:cs typeface="+mn-lt"/>
              </a:rPr>
              <a:t>look</a:t>
            </a:r>
            <a:r>
              <a:rPr lang="pl-PL">
                <a:solidFill>
                  <a:srgbClr val="FFFFFF"/>
                </a:solidFill>
                <a:ea typeface="+mn-lt"/>
                <a:cs typeface="+mn-lt"/>
              </a:rPr>
              <a:t> for </a:t>
            </a:r>
            <a:r>
              <a:rPr lang="pl-PL" err="1">
                <a:solidFill>
                  <a:srgbClr val="FFFFFF"/>
                </a:solidFill>
                <a:ea typeface="+mn-lt"/>
                <a:cs typeface="+mn-lt"/>
              </a:rPr>
              <a:t>other</a:t>
            </a:r>
            <a:r>
              <a:rPr lang="pl-PL">
                <a:solidFill>
                  <a:srgbClr val="FFFFFF"/>
                </a:solidFill>
                <a:ea typeface="+mn-lt"/>
                <a:cs typeface="+mn-lt"/>
              </a:rPr>
              <a:t> </a:t>
            </a:r>
            <a:r>
              <a:rPr lang="pl-PL" err="1">
                <a:solidFill>
                  <a:srgbClr val="FFFFFF"/>
                </a:solidFill>
                <a:ea typeface="+mn-lt"/>
                <a:cs typeface="+mn-lt"/>
              </a:rPr>
              <a:t>sources</a:t>
            </a:r>
            <a:r>
              <a:rPr lang="pl-PL">
                <a:solidFill>
                  <a:srgbClr val="FFFFFF"/>
                </a:solidFill>
                <a:ea typeface="+mn-lt"/>
                <a:cs typeface="+mn-lt"/>
              </a:rPr>
              <a:t> of </a:t>
            </a:r>
            <a:r>
              <a:rPr lang="pl-PL" err="1">
                <a:solidFill>
                  <a:srgbClr val="FFFFFF"/>
                </a:solidFill>
                <a:ea typeface="+mn-lt"/>
                <a:cs typeface="+mn-lt"/>
              </a:rPr>
              <a:t>income</a:t>
            </a:r>
            <a:r>
              <a:rPr lang="pl-PL">
                <a:solidFill>
                  <a:srgbClr val="FFFFFF"/>
                </a:solidFill>
                <a:ea typeface="+mn-lt"/>
                <a:cs typeface="+mn-lt"/>
              </a:rPr>
              <a:t>. It was </a:t>
            </a:r>
            <a:r>
              <a:rPr lang="pl-PL" err="1">
                <a:solidFill>
                  <a:srgbClr val="FFFFFF"/>
                </a:solidFill>
                <a:ea typeface="+mn-lt"/>
                <a:cs typeface="+mn-lt"/>
              </a:rPr>
              <a:t>then</a:t>
            </a:r>
            <a:r>
              <a:rPr lang="pl-PL">
                <a:solidFill>
                  <a:srgbClr val="FFFFFF"/>
                </a:solidFill>
                <a:ea typeface="+mn-lt"/>
                <a:cs typeface="+mn-lt"/>
              </a:rPr>
              <a:t> </a:t>
            </a:r>
            <a:r>
              <a:rPr lang="pl-PL" err="1">
                <a:solidFill>
                  <a:srgbClr val="FFFFFF"/>
                </a:solidFill>
                <a:ea typeface="+mn-lt"/>
                <a:cs typeface="+mn-lt"/>
              </a:rPr>
              <a:t>that</a:t>
            </a:r>
            <a:r>
              <a:rPr lang="pl-PL">
                <a:solidFill>
                  <a:srgbClr val="FFFFFF"/>
                </a:solidFill>
                <a:ea typeface="+mn-lt"/>
                <a:cs typeface="+mn-lt"/>
              </a:rPr>
              <a:t> he </a:t>
            </a:r>
            <a:r>
              <a:rPr lang="pl-PL" err="1">
                <a:solidFill>
                  <a:srgbClr val="FFFFFF"/>
                </a:solidFill>
                <a:ea typeface="+mn-lt"/>
                <a:cs typeface="+mn-lt"/>
              </a:rPr>
              <a:t>handed</a:t>
            </a:r>
            <a:r>
              <a:rPr lang="pl-PL">
                <a:solidFill>
                  <a:srgbClr val="FFFFFF"/>
                </a:solidFill>
                <a:ea typeface="+mn-lt"/>
                <a:cs typeface="+mn-lt"/>
              </a:rPr>
              <a:t> </a:t>
            </a:r>
            <a:r>
              <a:rPr lang="pl-PL" err="1">
                <a:solidFill>
                  <a:srgbClr val="FFFFFF"/>
                </a:solidFill>
                <a:ea typeface="+mn-lt"/>
                <a:cs typeface="+mn-lt"/>
              </a:rPr>
              <a:t>over</a:t>
            </a:r>
            <a:r>
              <a:rPr lang="pl-PL">
                <a:solidFill>
                  <a:srgbClr val="FFFFFF"/>
                </a:solidFill>
                <a:ea typeface="+mn-lt"/>
                <a:cs typeface="+mn-lt"/>
              </a:rPr>
              <a:t> the management of the </a:t>
            </a:r>
            <a:r>
              <a:rPr lang="pl-PL" err="1">
                <a:solidFill>
                  <a:srgbClr val="FFFFFF"/>
                </a:solidFill>
                <a:ea typeface="+mn-lt"/>
                <a:cs typeface="+mn-lt"/>
              </a:rPr>
              <a:t>website</a:t>
            </a:r>
            <a:r>
              <a:rPr lang="pl-PL">
                <a:solidFill>
                  <a:srgbClr val="FFFFFF"/>
                </a:solidFill>
                <a:ea typeface="+mn-lt"/>
                <a:cs typeface="+mn-lt"/>
              </a:rPr>
              <a:t> to </a:t>
            </a:r>
            <a:r>
              <a:rPr lang="pl-PL" err="1">
                <a:solidFill>
                  <a:srgbClr val="FFFFFF"/>
                </a:solidFill>
                <a:ea typeface="+mn-lt"/>
                <a:cs typeface="+mn-lt"/>
              </a:rPr>
              <a:t>his</a:t>
            </a:r>
            <a:r>
              <a:rPr lang="pl-PL">
                <a:solidFill>
                  <a:srgbClr val="FFFFFF"/>
                </a:solidFill>
                <a:ea typeface="+mn-lt"/>
                <a:cs typeface="+mn-lt"/>
              </a:rPr>
              <a:t> </a:t>
            </a:r>
            <a:r>
              <a:rPr lang="pl-PL" err="1">
                <a:solidFill>
                  <a:srgbClr val="FFFFFF"/>
                </a:solidFill>
                <a:ea typeface="+mn-lt"/>
                <a:cs typeface="+mn-lt"/>
              </a:rPr>
              <a:t>wife</a:t>
            </a:r>
            <a:r>
              <a:rPr lang="pl-PL">
                <a:solidFill>
                  <a:srgbClr val="FFFFFF"/>
                </a:solidFill>
                <a:ea typeface="+mn-lt"/>
                <a:cs typeface="+mn-lt"/>
              </a:rPr>
              <a:t>. </a:t>
            </a:r>
            <a:r>
              <a:rPr lang="pl-PL" err="1">
                <a:solidFill>
                  <a:srgbClr val="FFFFFF"/>
                </a:solidFill>
                <a:ea typeface="+mn-lt"/>
                <a:cs typeface="+mn-lt"/>
              </a:rPr>
              <a:t>Created</a:t>
            </a:r>
            <a:r>
              <a:rPr lang="pl-PL">
                <a:solidFill>
                  <a:srgbClr val="FFFFFF"/>
                </a:solidFill>
                <a:ea typeface="+mn-lt"/>
                <a:cs typeface="+mn-lt"/>
              </a:rPr>
              <a:t> 8 </a:t>
            </a:r>
            <a:r>
              <a:rPr lang="pl-PL" err="1">
                <a:solidFill>
                  <a:srgbClr val="FFFFFF"/>
                </a:solidFill>
                <a:ea typeface="+mn-lt"/>
                <a:cs typeface="+mn-lt"/>
              </a:rPr>
              <a:t>years</a:t>
            </a:r>
            <a:r>
              <a:rPr lang="pl-PL">
                <a:solidFill>
                  <a:srgbClr val="FFFFFF"/>
                </a:solidFill>
                <a:ea typeface="+mn-lt"/>
                <a:cs typeface="+mn-lt"/>
              </a:rPr>
              <a:t> ago, the platform </a:t>
            </a:r>
            <a:r>
              <a:rPr lang="pl-PL" err="1">
                <a:solidFill>
                  <a:srgbClr val="FFFFFF"/>
                </a:solidFill>
                <a:ea typeface="+mn-lt"/>
                <a:cs typeface="+mn-lt"/>
              </a:rPr>
              <a:t>today</a:t>
            </a:r>
            <a:r>
              <a:rPr lang="pl-PL">
                <a:solidFill>
                  <a:srgbClr val="FFFFFF"/>
                </a:solidFill>
                <a:ea typeface="+mn-lt"/>
                <a:cs typeface="+mn-lt"/>
              </a:rPr>
              <a:t> </a:t>
            </a:r>
            <a:r>
              <a:rPr lang="pl-PL" err="1">
                <a:solidFill>
                  <a:srgbClr val="FFFFFF"/>
                </a:solidFill>
                <a:ea typeface="+mn-lt"/>
                <a:cs typeface="+mn-lt"/>
              </a:rPr>
              <a:t>has</a:t>
            </a:r>
            <a:r>
              <a:rPr lang="pl-PL">
                <a:solidFill>
                  <a:srgbClr val="FFFFFF"/>
                </a:solidFill>
                <a:ea typeface="+mn-lt"/>
                <a:cs typeface="+mn-lt"/>
              </a:rPr>
              <a:t> </a:t>
            </a:r>
            <a:r>
              <a:rPr lang="pl-PL" err="1">
                <a:solidFill>
                  <a:srgbClr val="FFFFFF"/>
                </a:solidFill>
                <a:ea typeface="+mn-lt"/>
                <a:cs typeface="+mn-lt"/>
              </a:rPr>
              <a:t>over</a:t>
            </a:r>
            <a:r>
              <a:rPr lang="pl-PL">
                <a:solidFill>
                  <a:srgbClr val="FFFFFF"/>
                </a:solidFill>
                <a:ea typeface="+mn-lt"/>
                <a:cs typeface="+mn-lt"/>
              </a:rPr>
              <a:t> 124 </a:t>
            </a:r>
            <a:r>
              <a:rPr lang="pl-PL" err="1">
                <a:solidFill>
                  <a:srgbClr val="FFFFFF"/>
                </a:solidFill>
                <a:ea typeface="+mn-lt"/>
                <a:cs typeface="+mn-lt"/>
              </a:rPr>
              <a:t>million</a:t>
            </a:r>
            <a:r>
              <a:rPr lang="pl-PL">
                <a:solidFill>
                  <a:srgbClr val="FFFFFF"/>
                </a:solidFill>
                <a:ea typeface="+mn-lt"/>
                <a:cs typeface="+mn-lt"/>
              </a:rPr>
              <a:t> PLN </a:t>
            </a:r>
            <a:r>
              <a:rPr lang="pl-PL" err="1">
                <a:solidFill>
                  <a:srgbClr val="FFFFFF"/>
                </a:solidFill>
                <a:ea typeface="+mn-lt"/>
                <a:cs typeface="+mn-lt"/>
              </a:rPr>
              <a:t>paid</a:t>
            </a:r>
            <a:r>
              <a:rPr lang="pl-PL">
                <a:solidFill>
                  <a:srgbClr val="FFFFFF"/>
                </a:solidFill>
                <a:ea typeface="+mn-lt"/>
                <a:cs typeface="+mn-lt"/>
              </a:rPr>
              <a:t> by 750,000 Internet </a:t>
            </a:r>
            <a:r>
              <a:rPr lang="pl-PL" err="1">
                <a:solidFill>
                  <a:srgbClr val="FFFFFF"/>
                </a:solidFill>
                <a:ea typeface="+mn-lt"/>
                <a:cs typeface="+mn-lt"/>
              </a:rPr>
              <a:t>users</a:t>
            </a:r>
            <a:r>
              <a:rPr lang="pl-PL">
                <a:solidFill>
                  <a:srgbClr val="FFFFFF"/>
                </a:solidFill>
                <a:ea typeface="+mn-lt"/>
                <a:cs typeface="+mn-lt"/>
              </a:rPr>
              <a:t>. the </a:t>
            </a:r>
            <a:r>
              <a:rPr lang="pl-PL" err="1">
                <a:solidFill>
                  <a:srgbClr val="FFFFFF"/>
                </a:solidFill>
                <a:ea typeface="+mn-lt"/>
                <a:cs typeface="+mn-lt"/>
              </a:rPr>
              <a:t>founder</a:t>
            </a:r>
            <a:r>
              <a:rPr lang="pl-PL">
                <a:solidFill>
                  <a:srgbClr val="FFFFFF"/>
                </a:solidFill>
                <a:ea typeface="+mn-lt"/>
                <a:cs typeface="+mn-lt"/>
              </a:rPr>
              <a:t> </a:t>
            </a:r>
            <a:r>
              <a:rPr lang="pl-PL" err="1">
                <a:solidFill>
                  <a:srgbClr val="FFFFFF"/>
                </a:solidFill>
                <a:ea typeface="+mn-lt"/>
                <a:cs typeface="+mn-lt"/>
              </a:rPr>
              <a:t>himself</a:t>
            </a:r>
            <a:r>
              <a:rPr lang="pl-PL">
                <a:solidFill>
                  <a:srgbClr val="FFFFFF"/>
                </a:solidFill>
                <a:ea typeface="+mn-lt"/>
                <a:cs typeface="+mn-lt"/>
              </a:rPr>
              <a:t> </a:t>
            </a:r>
            <a:r>
              <a:rPr lang="pl-PL" err="1">
                <a:solidFill>
                  <a:srgbClr val="FFFFFF"/>
                </a:solidFill>
                <a:ea typeface="+mn-lt"/>
                <a:cs typeface="+mn-lt"/>
              </a:rPr>
              <a:t>says</a:t>
            </a:r>
            <a:r>
              <a:rPr lang="pl-PL">
                <a:solidFill>
                  <a:srgbClr val="FFFFFF"/>
                </a:solidFill>
                <a:ea typeface="+mn-lt"/>
                <a:cs typeface="+mn-lt"/>
              </a:rPr>
              <a:t> </a:t>
            </a:r>
            <a:r>
              <a:rPr lang="pl-PL" err="1">
                <a:solidFill>
                  <a:srgbClr val="FFFFFF"/>
                </a:solidFill>
                <a:ea typeface="+mn-lt"/>
                <a:cs typeface="+mn-lt"/>
              </a:rPr>
              <a:t>that</a:t>
            </a:r>
            <a:r>
              <a:rPr lang="pl-PL">
                <a:solidFill>
                  <a:srgbClr val="FFFFFF"/>
                </a:solidFill>
                <a:ea typeface="+mn-lt"/>
                <a:cs typeface="+mn-lt"/>
              </a:rPr>
              <a:t> </a:t>
            </a:r>
            <a:r>
              <a:rPr lang="pl-PL" err="1">
                <a:solidFill>
                  <a:srgbClr val="FFFFFF"/>
                </a:solidFill>
                <a:ea typeface="+mn-lt"/>
                <a:cs typeface="+mn-lt"/>
              </a:rPr>
              <a:t>this</a:t>
            </a:r>
            <a:r>
              <a:rPr lang="pl-PL">
                <a:solidFill>
                  <a:srgbClr val="FFFFFF"/>
                </a:solidFill>
                <a:ea typeface="+mn-lt"/>
                <a:cs typeface="+mn-lt"/>
              </a:rPr>
              <a:t> </a:t>
            </a:r>
            <a:r>
              <a:rPr lang="pl-PL" err="1">
                <a:solidFill>
                  <a:srgbClr val="FFFFFF"/>
                </a:solidFill>
                <a:ea typeface="+mn-lt"/>
                <a:cs typeface="+mn-lt"/>
              </a:rPr>
              <a:t>is</a:t>
            </a:r>
            <a:r>
              <a:rPr lang="pl-PL">
                <a:solidFill>
                  <a:srgbClr val="FFFFFF"/>
                </a:solidFill>
                <a:ea typeface="+mn-lt"/>
                <a:cs typeface="+mn-lt"/>
              </a:rPr>
              <a:t> not a </a:t>
            </a:r>
            <a:r>
              <a:rPr lang="pl-PL" err="1">
                <a:solidFill>
                  <a:srgbClr val="FFFFFF"/>
                </a:solidFill>
                <a:ea typeface="+mn-lt"/>
                <a:cs typeface="+mn-lt"/>
              </a:rPr>
              <a:t>commercial</a:t>
            </a:r>
            <a:r>
              <a:rPr lang="pl-PL">
                <a:solidFill>
                  <a:srgbClr val="FFFFFF"/>
                </a:solidFill>
                <a:ea typeface="+mn-lt"/>
                <a:cs typeface="+mn-lt"/>
              </a:rPr>
              <a:t> </a:t>
            </a:r>
            <a:r>
              <a:rPr lang="pl-PL" err="1">
                <a:solidFill>
                  <a:srgbClr val="FFFFFF"/>
                </a:solidFill>
                <a:ea typeface="+mn-lt"/>
                <a:cs typeface="+mn-lt"/>
              </a:rPr>
              <a:t>activity</a:t>
            </a:r>
            <a:r>
              <a:rPr lang="pl-PL">
                <a:solidFill>
                  <a:srgbClr val="FFFFFF"/>
                </a:solidFill>
                <a:ea typeface="+mn-lt"/>
                <a:cs typeface="+mn-lt"/>
              </a:rPr>
              <a:t>. </a:t>
            </a:r>
            <a:r>
              <a:rPr lang="pl-PL" err="1">
                <a:solidFill>
                  <a:srgbClr val="FFFFFF"/>
                </a:solidFill>
                <a:ea typeface="+mn-lt"/>
                <a:cs typeface="+mn-lt"/>
              </a:rPr>
              <a:t>Only</a:t>
            </a:r>
            <a:r>
              <a:rPr lang="pl-PL">
                <a:solidFill>
                  <a:srgbClr val="FFFFFF"/>
                </a:solidFill>
                <a:ea typeface="+mn-lt"/>
                <a:cs typeface="+mn-lt"/>
              </a:rPr>
              <a:t> </a:t>
            </a:r>
            <a:r>
              <a:rPr lang="pl-PL" err="1">
                <a:solidFill>
                  <a:srgbClr val="FFFFFF"/>
                </a:solidFill>
                <a:ea typeface="+mn-lt"/>
                <a:cs typeface="+mn-lt"/>
              </a:rPr>
              <a:t>that</a:t>
            </a:r>
            <a:r>
              <a:rPr lang="pl-PL">
                <a:solidFill>
                  <a:srgbClr val="FFFFFF"/>
                </a:solidFill>
                <a:ea typeface="+mn-lt"/>
                <a:cs typeface="+mn-lt"/>
              </a:rPr>
              <a:t> </a:t>
            </a:r>
            <a:r>
              <a:rPr lang="pl-PL" err="1">
                <a:solidFill>
                  <a:srgbClr val="FFFFFF"/>
                </a:solidFill>
                <a:ea typeface="+mn-lt"/>
                <a:cs typeface="+mn-lt"/>
              </a:rPr>
              <a:t>it</a:t>
            </a:r>
            <a:r>
              <a:rPr lang="pl-PL">
                <a:solidFill>
                  <a:srgbClr val="FFFFFF"/>
                </a:solidFill>
                <a:ea typeface="+mn-lt"/>
                <a:cs typeface="+mn-lt"/>
              </a:rPr>
              <a:t> </a:t>
            </a:r>
            <a:r>
              <a:rPr lang="pl-PL" err="1">
                <a:solidFill>
                  <a:srgbClr val="FFFFFF"/>
                </a:solidFill>
                <a:ea typeface="+mn-lt"/>
                <a:cs typeface="+mn-lt"/>
              </a:rPr>
              <a:t>is</a:t>
            </a:r>
            <a:r>
              <a:rPr lang="pl-PL">
                <a:solidFill>
                  <a:srgbClr val="FFFFFF"/>
                </a:solidFill>
                <a:ea typeface="+mn-lt"/>
                <a:cs typeface="+mn-lt"/>
              </a:rPr>
              <a:t> </a:t>
            </a:r>
            <a:r>
              <a:rPr lang="pl-PL" err="1">
                <a:solidFill>
                  <a:srgbClr val="FFFFFF"/>
                </a:solidFill>
                <a:ea typeface="+mn-lt"/>
                <a:cs typeface="+mn-lt"/>
              </a:rPr>
              <a:t>worth</a:t>
            </a:r>
            <a:r>
              <a:rPr lang="pl-PL">
                <a:solidFill>
                  <a:srgbClr val="FFFFFF"/>
                </a:solidFill>
                <a:ea typeface="+mn-lt"/>
                <a:cs typeface="+mn-lt"/>
              </a:rPr>
              <a:t> </a:t>
            </a:r>
            <a:r>
              <a:rPr lang="pl-PL" err="1">
                <a:solidFill>
                  <a:srgbClr val="FFFFFF"/>
                </a:solidFill>
                <a:ea typeface="+mn-lt"/>
                <a:cs typeface="+mn-lt"/>
              </a:rPr>
              <a:t>helping</a:t>
            </a:r>
            <a:r>
              <a:rPr lang="pl-PL">
                <a:solidFill>
                  <a:srgbClr val="FFFFFF"/>
                </a:solidFill>
                <a:ea typeface="+mn-lt"/>
                <a:cs typeface="+mn-lt"/>
              </a:rPr>
              <a:t> </a:t>
            </a:r>
            <a:r>
              <a:rPr lang="pl-PL" err="1">
                <a:solidFill>
                  <a:srgbClr val="FFFFFF"/>
                </a:solidFill>
                <a:ea typeface="+mn-lt"/>
                <a:cs typeface="+mn-lt"/>
              </a:rPr>
              <a:t>others</a:t>
            </a:r>
            <a:r>
              <a:rPr lang="pl-PL">
                <a:solidFill>
                  <a:srgbClr val="FFFFFF"/>
                </a:solidFill>
                <a:ea typeface="+mn-lt"/>
                <a:cs typeface="+mn-lt"/>
              </a:rPr>
              <a:t> </a:t>
            </a:r>
            <a:r>
              <a:rPr lang="pl-PL" err="1">
                <a:solidFill>
                  <a:srgbClr val="FFFFFF"/>
                </a:solidFill>
                <a:ea typeface="+mn-lt"/>
                <a:cs typeface="+mn-lt"/>
              </a:rPr>
              <a:t>because</a:t>
            </a:r>
            <a:r>
              <a:rPr lang="pl-PL">
                <a:solidFill>
                  <a:srgbClr val="FFFFFF"/>
                </a:solidFill>
                <a:ea typeface="+mn-lt"/>
                <a:cs typeface="+mn-lt"/>
              </a:rPr>
              <a:t> </a:t>
            </a:r>
            <a:r>
              <a:rPr lang="pl-PL" err="1">
                <a:solidFill>
                  <a:srgbClr val="FFFFFF"/>
                </a:solidFill>
                <a:ea typeface="+mn-lt"/>
                <a:cs typeface="+mn-lt"/>
              </a:rPr>
              <a:t>it</a:t>
            </a:r>
            <a:r>
              <a:rPr lang="pl-PL">
                <a:solidFill>
                  <a:srgbClr val="FFFFFF"/>
                </a:solidFill>
                <a:ea typeface="+mn-lt"/>
                <a:cs typeface="+mn-lt"/>
              </a:rPr>
              <a:t> </a:t>
            </a:r>
            <a:r>
              <a:rPr lang="pl-PL" err="1">
                <a:solidFill>
                  <a:srgbClr val="FFFFFF"/>
                </a:solidFill>
                <a:ea typeface="+mn-lt"/>
                <a:cs typeface="+mn-lt"/>
              </a:rPr>
              <a:t>is</a:t>
            </a:r>
            <a:r>
              <a:rPr lang="pl-PL">
                <a:solidFill>
                  <a:srgbClr val="FFFFFF"/>
                </a:solidFill>
                <a:ea typeface="+mn-lt"/>
                <a:cs typeface="+mn-lt"/>
              </a:rPr>
              <a:t> not </a:t>
            </a:r>
            <a:r>
              <a:rPr lang="pl-PL" err="1">
                <a:solidFill>
                  <a:srgbClr val="FFFFFF"/>
                </a:solidFill>
                <a:ea typeface="+mn-lt"/>
                <a:cs typeface="+mn-lt"/>
              </a:rPr>
              <a:t>known</a:t>
            </a:r>
            <a:r>
              <a:rPr lang="pl-PL">
                <a:solidFill>
                  <a:srgbClr val="FFFFFF"/>
                </a:solidFill>
                <a:ea typeface="+mn-lt"/>
                <a:cs typeface="+mn-lt"/>
              </a:rPr>
              <a:t> </a:t>
            </a:r>
            <a:r>
              <a:rPr lang="pl-PL" err="1">
                <a:solidFill>
                  <a:srgbClr val="FFFFFF"/>
                </a:solidFill>
                <a:ea typeface="+mn-lt"/>
                <a:cs typeface="+mn-lt"/>
              </a:rPr>
              <a:t>when</a:t>
            </a:r>
            <a:r>
              <a:rPr lang="pl-PL">
                <a:solidFill>
                  <a:srgbClr val="FFFFFF"/>
                </a:solidFill>
                <a:ea typeface="+mn-lt"/>
                <a:cs typeface="+mn-lt"/>
              </a:rPr>
              <a:t> </a:t>
            </a:r>
            <a:r>
              <a:rPr lang="pl-PL" err="1">
                <a:solidFill>
                  <a:srgbClr val="FFFFFF"/>
                </a:solidFill>
                <a:ea typeface="+mn-lt"/>
                <a:cs typeface="+mn-lt"/>
              </a:rPr>
              <a:t>maybe</a:t>
            </a:r>
            <a:r>
              <a:rPr lang="pl-PL">
                <a:solidFill>
                  <a:srgbClr val="FFFFFF"/>
                </a:solidFill>
                <a:ea typeface="+mn-lt"/>
                <a:cs typeface="+mn-lt"/>
              </a:rPr>
              <a:t> we </a:t>
            </a:r>
            <a:r>
              <a:rPr lang="pl-PL" err="1">
                <a:solidFill>
                  <a:srgbClr val="FFFFFF"/>
                </a:solidFill>
                <a:ea typeface="+mn-lt"/>
                <a:cs typeface="+mn-lt"/>
              </a:rPr>
              <a:t>will</a:t>
            </a:r>
            <a:r>
              <a:rPr lang="pl-PL">
                <a:solidFill>
                  <a:srgbClr val="FFFFFF"/>
                </a:solidFill>
                <a:ea typeface="+mn-lt"/>
                <a:cs typeface="+mn-lt"/>
              </a:rPr>
              <a:t> </a:t>
            </a:r>
            <a:r>
              <a:rPr lang="pl-PL" err="1">
                <a:solidFill>
                  <a:srgbClr val="FFFFFF"/>
                </a:solidFill>
                <a:ea typeface="+mn-lt"/>
                <a:cs typeface="+mn-lt"/>
              </a:rPr>
              <a:t>have</a:t>
            </a:r>
            <a:r>
              <a:rPr lang="pl-PL">
                <a:solidFill>
                  <a:srgbClr val="FFFFFF"/>
                </a:solidFill>
                <a:ea typeface="+mn-lt"/>
                <a:cs typeface="+mn-lt"/>
              </a:rPr>
              <a:t> </a:t>
            </a:r>
            <a:r>
              <a:rPr lang="pl-PL" err="1">
                <a:solidFill>
                  <a:srgbClr val="FFFFFF"/>
                </a:solidFill>
                <a:ea typeface="+mn-lt"/>
                <a:cs typeface="+mn-lt"/>
              </a:rPr>
              <a:t>such</a:t>
            </a:r>
            <a:r>
              <a:rPr lang="pl-PL">
                <a:solidFill>
                  <a:srgbClr val="FFFFFF"/>
                </a:solidFill>
                <a:ea typeface="+mn-lt"/>
                <a:cs typeface="+mn-lt"/>
              </a:rPr>
              <a:t> a </a:t>
            </a:r>
            <a:r>
              <a:rPr lang="pl-PL" err="1">
                <a:solidFill>
                  <a:srgbClr val="FFFFFF"/>
                </a:solidFill>
                <a:ea typeface="+mn-lt"/>
                <a:cs typeface="+mn-lt"/>
              </a:rPr>
              <a:t>need</a:t>
            </a:r>
            <a:r>
              <a:rPr lang="pl-PL">
                <a:solidFill>
                  <a:srgbClr val="FFFFFF"/>
                </a:solidFill>
                <a:ea typeface="+mn-lt"/>
                <a:cs typeface="+mn-lt"/>
              </a:rPr>
              <a:t>.</a:t>
            </a:r>
            <a:endParaRPr lang="pl-PL">
              <a:solidFill>
                <a:srgbClr val="FFFFFF"/>
              </a:solidFill>
              <a:cs typeface="Calibri"/>
            </a:endParaRPr>
          </a:p>
        </p:txBody>
      </p:sp>
    </p:spTree>
    <p:extLst>
      <p:ext uri="{BB962C8B-B14F-4D97-AF65-F5344CB8AC3E}">
        <p14:creationId xmlns:p14="http://schemas.microsoft.com/office/powerpoint/2010/main" val="9181498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Zespół pracujący razem w biurze">
            <a:extLst>
              <a:ext uri="{FF2B5EF4-FFF2-40B4-BE49-F238E27FC236}">
                <a16:creationId xmlns:a16="http://schemas.microsoft.com/office/drawing/2014/main" id="{AC916D25-45D2-403F-9F10-D0FF2F13CA6B}"/>
              </a:ext>
            </a:extLst>
          </p:cNvPr>
          <p:cNvPicPr>
            <a:picLocks noChangeAspect="1"/>
          </p:cNvPicPr>
          <p:nvPr/>
        </p:nvPicPr>
        <p:blipFill rotWithShape="1">
          <a:blip r:embed="rId2">
            <a:alphaModFix amt="35000"/>
          </a:blip>
          <a:srcRect t="651" b="15080"/>
          <a:stretch/>
        </p:blipFill>
        <p:spPr>
          <a:xfrm>
            <a:off x="20" y="10"/>
            <a:ext cx="12191980" cy="6857990"/>
          </a:xfrm>
          <a:prstGeom prst="rect">
            <a:avLst/>
          </a:prstGeom>
        </p:spPr>
      </p:pic>
      <p:sp>
        <p:nvSpPr>
          <p:cNvPr id="2" name="Tytuł 1">
            <a:extLst>
              <a:ext uri="{FF2B5EF4-FFF2-40B4-BE49-F238E27FC236}">
                <a16:creationId xmlns:a16="http://schemas.microsoft.com/office/drawing/2014/main" id="{F604CD13-B4E4-464D-AF76-716F1EDDC23B}"/>
              </a:ext>
            </a:extLst>
          </p:cNvPr>
          <p:cNvSpPr>
            <a:spLocks noGrp="1"/>
          </p:cNvSpPr>
          <p:nvPr>
            <p:ph type="title"/>
          </p:nvPr>
        </p:nvSpPr>
        <p:spPr>
          <a:xfrm>
            <a:off x="838200" y="1544068"/>
            <a:ext cx="10515600" cy="1325563"/>
          </a:xfrm>
        </p:spPr>
        <p:txBody>
          <a:bodyPr>
            <a:normAutofit/>
          </a:bodyPr>
          <a:lstStyle/>
          <a:p>
            <a:r>
              <a:rPr lang="pl-PL" dirty="0" err="1">
                <a:solidFill>
                  <a:srgbClr val="FFFFFF"/>
                </a:solidFill>
                <a:ea typeface="+mj-lt"/>
                <a:cs typeface="+mj-lt"/>
              </a:rPr>
              <a:t>What</a:t>
            </a:r>
            <a:r>
              <a:rPr lang="pl-PL" dirty="0">
                <a:solidFill>
                  <a:srgbClr val="FFFFFF"/>
                </a:solidFill>
                <a:ea typeface="+mj-lt"/>
                <a:cs typeface="+mj-lt"/>
              </a:rPr>
              <a:t> </a:t>
            </a:r>
            <a:r>
              <a:rPr lang="pl-PL" dirty="0" err="1">
                <a:solidFill>
                  <a:srgbClr val="FFFFFF"/>
                </a:solidFill>
                <a:ea typeface="+mj-lt"/>
                <a:cs typeface="+mj-lt"/>
              </a:rPr>
              <a:t>does</a:t>
            </a:r>
            <a:r>
              <a:rPr lang="pl-PL" dirty="0">
                <a:solidFill>
                  <a:srgbClr val="FFFFFF"/>
                </a:solidFill>
                <a:ea typeface="+mj-lt"/>
                <a:cs typeface="+mj-lt"/>
              </a:rPr>
              <a:t> the </a:t>
            </a:r>
            <a:r>
              <a:rPr lang="pl-PL" dirty="0" err="1">
                <a:solidFill>
                  <a:srgbClr val="FFFFFF"/>
                </a:solidFill>
                <a:ea typeface="+mj-lt"/>
                <a:cs typeface="+mj-lt"/>
              </a:rPr>
              <a:t>organization</a:t>
            </a:r>
            <a:r>
              <a:rPr lang="pl-PL" dirty="0">
                <a:solidFill>
                  <a:srgbClr val="FFFFFF"/>
                </a:solidFill>
                <a:ea typeface="+mj-lt"/>
                <a:cs typeface="+mj-lt"/>
              </a:rPr>
              <a:t> do </a:t>
            </a:r>
            <a:r>
              <a:rPr lang="pl-PL">
                <a:solidFill>
                  <a:srgbClr val="FFFFFF"/>
                </a:solidFill>
                <a:ea typeface="+mj-lt"/>
                <a:cs typeface="+mj-lt"/>
              </a:rPr>
              <a:t>siepomaga</a:t>
            </a:r>
            <a:br>
              <a:rPr lang="pl-PL" dirty="0">
                <a:solidFill>
                  <a:srgbClr val="FFFFFF"/>
                </a:solidFill>
                <a:ea typeface="+mj-lt"/>
                <a:cs typeface="+mj-lt"/>
              </a:rPr>
            </a:br>
            <a:r>
              <a:rPr lang="pl-PL" dirty="0">
                <a:solidFill>
                  <a:srgbClr val="FFFFFF"/>
                </a:solidFill>
                <a:ea typeface="+mj-lt"/>
                <a:cs typeface="+mj-lt"/>
              </a:rPr>
              <a:t>(ang. </a:t>
            </a:r>
            <a:r>
              <a:rPr lang="pl-PL" i="1" dirty="0" err="1">
                <a:ea typeface="+mj-lt"/>
                <a:cs typeface="+mj-lt"/>
              </a:rPr>
              <a:t>organization</a:t>
            </a:r>
            <a:r>
              <a:rPr lang="pl-PL" i="1" dirty="0">
                <a:ea typeface="+mj-lt"/>
                <a:cs typeface="+mj-lt"/>
              </a:rPr>
              <a:t> helps</a:t>
            </a:r>
            <a:r>
              <a:rPr lang="pl-PL">
                <a:ea typeface="+mj-lt"/>
                <a:cs typeface="+mj-lt"/>
              </a:rPr>
              <a:t>)?</a:t>
            </a:r>
            <a:endParaRPr lang="pl-PL" dirty="0">
              <a:solidFill>
                <a:srgbClr val="FFFFFF"/>
              </a:solidFill>
            </a:endParaRPr>
          </a:p>
        </p:txBody>
      </p:sp>
      <p:sp>
        <p:nvSpPr>
          <p:cNvPr id="3" name="Symbol zastępczy zawartości 2">
            <a:extLst>
              <a:ext uri="{FF2B5EF4-FFF2-40B4-BE49-F238E27FC236}">
                <a16:creationId xmlns:a16="http://schemas.microsoft.com/office/drawing/2014/main" id="{35641320-D41F-4424-8D29-ED3F2174EC86}"/>
              </a:ext>
            </a:extLst>
          </p:cNvPr>
          <p:cNvSpPr>
            <a:spLocks noGrp="1"/>
          </p:cNvSpPr>
          <p:nvPr>
            <p:ph idx="1"/>
          </p:nvPr>
        </p:nvSpPr>
        <p:spPr>
          <a:xfrm>
            <a:off x="838200" y="3435889"/>
            <a:ext cx="10515600" cy="2741074"/>
          </a:xfrm>
        </p:spPr>
        <p:txBody>
          <a:bodyPr vert="horz" lIns="91440" tIns="45720" rIns="91440" bIns="45720" rtlCol="0">
            <a:normAutofit/>
          </a:bodyPr>
          <a:lstStyle/>
          <a:p>
            <a:r>
              <a:rPr lang="pl-PL">
                <a:solidFill>
                  <a:srgbClr val="FFFFFF"/>
                </a:solidFill>
                <a:ea typeface="+mn-lt"/>
                <a:cs typeface="+mn-lt"/>
              </a:rPr>
              <a:t>Their goal is to raise funds through fundraisers organized on social media with the help of social networks.</a:t>
            </a:r>
          </a:p>
          <a:p>
            <a:r>
              <a:rPr lang="pl-PL">
                <a:solidFill>
                  <a:srgbClr val="FFFFFF"/>
                </a:solidFill>
                <a:ea typeface="+mn-lt"/>
                <a:cs typeface="+mn-lt"/>
              </a:rPr>
              <a:t>We promote the use of modern technologies in the conduct of activities of public benefit organizations.</a:t>
            </a:r>
            <a:endParaRPr lang="pl-PL">
              <a:solidFill>
                <a:srgbClr val="FFFFFF"/>
              </a:solidFill>
              <a:cs typeface="Calibri" panose="020F0502020204030204"/>
            </a:endParaRPr>
          </a:p>
        </p:txBody>
      </p:sp>
    </p:spTree>
    <p:extLst>
      <p:ext uri="{BB962C8B-B14F-4D97-AF65-F5344CB8AC3E}">
        <p14:creationId xmlns:p14="http://schemas.microsoft.com/office/powerpoint/2010/main" val="127887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Obraz 5" descr="Miś">
            <a:extLst>
              <a:ext uri="{FF2B5EF4-FFF2-40B4-BE49-F238E27FC236}">
                <a16:creationId xmlns:a16="http://schemas.microsoft.com/office/drawing/2014/main" id="{1A6C2B8D-149F-4EC6-BCCB-929671006630}"/>
              </a:ext>
            </a:extLst>
          </p:cNvPr>
          <p:cNvPicPr>
            <a:picLocks noChangeAspect="1"/>
          </p:cNvPicPr>
          <p:nvPr/>
        </p:nvPicPr>
        <p:blipFill rotWithShape="1">
          <a:blip r:embed="rId2">
            <a:alphaModFix amt="60000"/>
          </a:blip>
          <a:srcRect l="40637" r="-1" b="-1"/>
          <a:stretch/>
        </p:blipFill>
        <p:spPr>
          <a:xfrm>
            <a:off x="-4084" y="10"/>
            <a:ext cx="6099050" cy="6857990"/>
          </a:xfrm>
          <a:prstGeom prst="rect">
            <a:avLst/>
          </a:prstGeom>
        </p:spPr>
      </p:pic>
      <p:pic>
        <p:nvPicPr>
          <p:cNvPr id="4" name="Obraz 4" descr="Obraz zawierający osoba, wewnątrz, siedzi, trzymający&#10;&#10;Opis wygenerowany automatycznie">
            <a:extLst>
              <a:ext uri="{FF2B5EF4-FFF2-40B4-BE49-F238E27FC236}">
                <a16:creationId xmlns:a16="http://schemas.microsoft.com/office/drawing/2014/main" id="{F45A68D2-7AB5-40F3-8DE4-9765C6EFFEB0}"/>
              </a:ext>
            </a:extLst>
          </p:cNvPr>
          <p:cNvPicPr>
            <a:picLocks noChangeAspect="1"/>
          </p:cNvPicPr>
          <p:nvPr/>
        </p:nvPicPr>
        <p:blipFill rotWithShape="1">
          <a:blip r:embed="rId3">
            <a:alphaModFix amt="60000"/>
          </a:blip>
          <a:srcRect r="-1" b="12778"/>
          <a:stretch/>
        </p:blipFill>
        <p:spPr>
          <a:xfrm>
            <a:off x="6096844" y="10"/>
            <a:ext cx="6095156" cy="6857990"/>
          </a:xfrm>
          <a:prstGeom prst="rect">
            <a:avLst/>
          </a:prstGeom>
        </p:spPr>
      </p:pic>
      <p:sp>
        <p:nvSpPr>
          <p:cNvPr id="2" name="Tytuł 1">
            <a:extLst>
              <a:ext uri="{FF2B5EF4-FFF2-40B4-BE49-F238E27FC236}">
                <a16:creationId xmlns:a16="http://schemas.microsoft.com/office/drawing/2014/main" id="{6A797457-9F5C-4CC8-BAF2-D74DECF12D97}"/>
              </a:ext>
            </a:extLst>
          </p:cNvPr>
          <p:cNvSpPr>
            <a:spLocks noGrp="1"/>
          </p:cNvSpPr>
          <p:nvPr>
            <p:ph type="ctrTitle"/>
          </p:nvPr>
        </p:nvSpPr>
        <p:spPr>
          <a:xfrm>
            <a:off x="1198181" y="2502589"/>
            <a:ext cx="9795637" cy="835658"/>
          </a:xfrm>
        </p:spPr>
        <p:txBody>
          <a:bodyPr>
            <a:normAutofit/>
          </a:bodyPr>
          <a:lstStyle/>
          <a:p>
            <a:r>
              <a:rPr lang="pl-PL" sz="5200">
                <a:solidFill>
                  <a:srgbClr val="FFFFFF"/>
                </a:solidFill>
                <a:ea typeface="+mj-lt"/>
                <a:cs typeface="+mj-lt"/>
              </a:rPr>
              <a:t>Recent activity</a:t>
            </a:r>
            <a:endParaRPr lang="pl-PL" sz="5200">
              <a:solidFill>
                <a:srgbClr val="FFFFFF"/>
              </a:solidFill>
            </a:endParaRPr>
          </a:p>
        </p:txBody>
      </p:sp>
      <p:sp>
        <p:nvSpPr>
          <p:cNvPr id="3" name="Podtytuł 2">
            <a:extLst>
              <a:ext uri="{FF2B5EF4-FFF2-40B4-BE49-F238E27FC236}">
                <a16:creationId xmlns:a16="http://schemas.microsoft.com/office/drawing/2014/main" id="{AD123500-DF00-4A9E-9595-5269FD4C4A1D}"/>
              </a:ext>
            </a:extLst>
          </p:cNvPr>
          <p:cNvSpPr>
            <a:spLocks noGrp="1"/>
          </p:cNvSpPr>
          <p:nvPr>
            <p:ph type="subTitle" idx="1"/>
          </p:nvPr>
        </p:nvSpPr>
        <p:spPr>
          <a:xfrm>
            <a:off x="1198181" y="3955661"/>
            <a:ext cx="9795637" cy="2222289"/>
          </a:xfrm>
        </p:spPr>
        <p:txBody>
          <a:bodyPr vert="horz" lIns="91440" tIns="45720" rIns="91440" bIns="45720" rtlCol="0" anchor="t">
            <a:noAutofit/>
          </a:bodyPr>
          <a:lstStyle/>
          <a:p>
            <a:r>
              <a:rPr lang="pl-PL">
                <a:solidFill>
                  <a:srgbClr val="FFFFFF"/>
                </a:solidFill>
                <a:ea typeface="+mn-lt"/>
                <a:cs typeface="+mn-lt"/>
              </a:rPr>
              <a:t>This is an advertisement for a 19-month-old girl named Nina. He is struggling with quite unusual SMA disease - spinal muscle atrophy. the goal of this organization is gene therapy in the fight against SMA and rehabilitation. has already been supported by 8686 people, and PLN 9,303,861 is still missing. The amount is constantly growing, but there is not much time to collect such a large amount, because the collection ends on March 30, 2021. It is really only 3 months.</a:t>
            </a:r>
            <a:endParaRPr lang="pl-PL">
              <a:ea typeface="+mn-lt"/>
              <a:cs typeface="+mn-lt"/>
            </a:endParaRPr>
          </a:p>
          <a:p>
            <a:endParaRPr lang="pl-PL">
              <a:solidFill>
                <a:srgbClr val="FFFFFF"/>
              </a:solidFill>
              <a:ea typeface="+mn-lt"/>
              <a:cs typeface="+mn-lt"/>
            </a:endParaRPr>
          </a:p>
        </p:txBody>
      </p:sp>
    </p:spTree>
    <p:extLst>
      <p:ext uri="{BB962C8B-B14F-4D97-AF65-F5344CB8AC3E}">
        <p14:creationId xmlns:p14="http://schemas.microsoft.com/office/powerpoint/2010/main" val="27303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4" descr="Matka i córka obejmujące się">
            <a:extLst>
              <a:ext uri="{FF2B5EF4-FFF2-40B4-BE49-F238E27FC236}">
                <a16:creationId xmlns:a16="http://schemas.microsoft.com/office/drawing/2014/main" id="{6916D653-2AE8-4A96-9477-CF7E07C430B5}"/>
              </a:ext>
            </a:extLst>
          </p:cNvPr>
          <p:cNvPicPr>
            <a:picLocks noChangeAspect="1"/>
          </p:cNvPicPr>
          <p:nvPr/>
        </p:nvPicPr>
        <p:blipFill rotWithShape="1">
          <a:blip r:embed="rId2">
            <a:alphaModFix amt="50000"/>
          </a:blip>
          <a:srcRect t="3141" b="12589"/>
          <a:stretch/>
        </p:blipFill>
        <p:spPr>
          <a:xfrm>
            <a:off x="20" y="1"/>
            <a:ext cx="12191980" cy="6857999"/>
          </a:xfrm>
          <a:prstGeom prst="rect">
            <a:avLst/>
          </a:prstGeom>
        </p:spPr>
      </p:pic>
      <p:sp>
        <p:nvSpPr>
          <p:cNvPr id="3" name="Symbol zastępczy zawartości 2">
            <a:extLst>
              <a:ext uri="{FF2B5EF4-FFF2-40B4-BE49-F238E27FC236}">
                <a16:creationId xmlns:a16="http://schemas.microsoft.com/office/drawing/2014/main" id="{0945158F-1A98-4908-9BF0-ED25830D27C1}"/>
              </a:ext>
            </a:extLst>
          </p:cNvPr>
          <p:cNvSpPr>
            <a:spLocks noGrp="1"/>
          </p:cNvSpPr>
          <p:nvPr>
            <p:ph type="subTitle" idx="1"/>
          </p:nvPr>
        </p:nvSpPr>
        <p:spPr>
          <a:xfrm>
            <a:off x="838200" y="4159404"/>
            <a:ext cx="10515600" cy="1585228"/>
          </a:xfrm>
        </p:spPr>
        <p:txBody>
          <a:bodyPr vert="horz" lIns="91440" tIns="45720" rIns="91440" bIns="45720" rtlCol="0" anchor="t">
            <a:noAutofit/>
          </a:bodyPr>
          <a:lstStyle/>
          <a:p>
            <a:pPr marL="457200" indent="-457200">
              <a:buFont typeface="Wingdings" panose="020B0604020202020204" pitchFamily="34" charset="0"/>
              <a:buChar char="ü"/>
            </a:pPr>
            <a:r>
              <a:rPr lang="pl-PL">
                <a:solidFill>
                  <a:srgbClr val="FFFFFF"/>
                </a:solidFill>
                <a:ea typeface="+mn-lt"/>
                <a:cs typeface="+mn-lt"/>
              </a:rPr>
              <a:t>The most people who get sick and whom people help are small children. It is really very sad that is why such organizations are very much needed.</a:t>
            </a:r>
            <a:endParaRPr lang="pl-PL">
              <a:solidFill>
                <a:srgbClr val="FFFFFF"/>
              </a:solidFill>
              <a:cs typeface="Calibri" panose="020F0502020204030204"/>
            </a:endParaRPr>
          </a:p>
          <a:p>
            <a:pPr marL="457200" indent="-457200">
              <a:buFont typeface="Wingdings" panose="020B0604020202020204" pitchFamily="34" charset="0"/>
              <a:buChar char="ü"/>
            </a:pPr>
            <a:r>
              <a:rPr lang="pl-PL">
                <a:solidFill>
                  <a:srgbClr val="FFFFFF"/>
                </a:solidFill>
                <a:ea typeface="+mn-lt"/>
                <a:cs typeface="+mn-lt"/>
              </a:rPr>
              <a:t>There are many influencers on social networks, such as Instagram, who encourage us to support them. It is really a very nice solution to support those in need.</a:t>
            </a:r>
            <a:endParaRPr lang="pl-PL">
              <a:solidFill>
                <a:srgbClr val="FFFFFF"/>
              </a:solidFill>
              <a:cs typeface="Calibri"/>
            </a:endParaRPr>
          </a:p>
        </p:txBody>
      </p:sp>
    </p:spTree>
    <p:extLst>
      <p:ext uri="{BB962C8B-B14F-4D97-AF65-F5344CB8AC3E}">
        <p14:creationId xmlns:p14="http://schemas.microsoft.com/office/powerpoint/2010/main" val="5948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Kilka podniesionych rąk wskazujących gotowość do odpowiedzi na pytanie">
            <a:extLst>
              <a:ext uri="{FF2B5EF4-FFF2-40B4-BE49-F238E27FC236}">
                <a16:creationId xmlns:a16="http://schemas.microsoft.com/office/drawing/2014/main" id="{16965CA1-BB28-4E70-BFA5-9A58A79012F2}"/>
              </a:ext>
            </a:extLst>
          </p:cNvPr>
          <p:cNvPicPr>
            <a:picLocks noChangeAspect="1"/>
          </p:cNvPicPr>
          <p:nvPr/>
        </p:nvPicPr>
        <p:blipFill rotWithShape="1">
          <a:blip r:embed="rId2">
            <a:alphaModFix amt="40000"/>
          </a:blip>
          <a:srcRect t="3126" b="12604"/>
          <a:stretch/>
        </p:blipFill>
        <p:spPr>
          <a:xfrm>
            <a:off x="3" y="10"/>
            <a:ext cx="12191997" cy="6857990"/>
          </a:xfrm>
          <a:prstGeom prst="rect">
            <a:avLst/>
          </a:prstGeom>
        </p:spPr>
      </p:pic>
      <p:sp>
        <p:nvSpPr>
          <p:cNvPr id="2" name="Tytuł 1">
            <a:extLst>
              <a:ext uri="{FF2B5EF4-FFF2-40B4-BE49-F238E27FC236}">
                <a16:creationId xmlns:a16="http://schemas.microsoft.com/office/drawing/2014/main" id="{F2175ABA-03BA-4093-AE95-0E7DBE6370FB}"/>
              </a:ext>
            </a:extLst>
          </p:cNvPr>
          <p:cNvSpPr>
            <a:spLocks noGrp="1"/>
          </p:cNvSpPr>
          <p:nvPr>
            <p:ph type="title"/>
          </p:nvPr>
        </p:nvSpPr>
        <p:spPr>
          <a:xfrm>
            <a:off x="2210936" y="844486"/>
            <a:ext cx="9473642" cy="1112528"/>
          </a:xfrm>
        </p:spPr>
        <p:txBody>
          <a:bodyPr>
            <a:normAutofit/>
          </a:bodyPr>
          <a:lstStyle/>
          <a:p>
            <a:r>
              <a:rPr lang="pl-PL" sz="4000" err="1">
                <a:ea typeface="+mj-lt"/>
                <a:cs typeface="+mj-lt"/>
              </a:rPr>
              <a:t>Summarizing</a:t>
            </a:r>
            <a:endParaRPr lang="pl-PL" err="1"/>
          </a:p>
        </p:txBody>
      </p:sp>
      <p:grpSp>
        <p:nvGrpSpPr>
          <p:cNvPr id="11" name="Group 10">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2"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Symbol zastępczy zawartości 2">
            <a:extLst>
              <a:ext uri="{FF2B5EF4-FFF2-40B4-BE49-F238E27FC236}">
                <a16:creationId xmlns:a16="http://schemas.microsoft.com/office/drawing/2014/main" id="{8C599320-5535-4A8E-BEF3-0481E407E04A}"/>
              </a:ext>
            </a:extLst>
          </p:cNvPr>
          <p:cNvSpPr>
            <a:spLocks noGrp="1"/>
          </p:cNvSpPr>
          <p:nvPr>
            <p:ph idx="1"/>
          </p:nvPr>
        </p:nvSpPr>
        <p:spPr>
          <a:xfrm>
            <a:off x="2210936" y="2470248"/>
            <a:ext cx="9473652" cy="1835643"/>
          </a:xfrm>
        </p:spPr>
        <p:txBody>
          <a:bodyPr vert="horz" lIns="91440" tIns="45720" rIns="91440" bIns="45720" rtlCol="0" anchor="t">
            <a:normAutofit/>
          </a:bodyPr>
          <a:lstStyle/>
          <a:p>
            <a:pPr marL="0" indent="0" algn="ctr">
              <a:buNone/>
            </a:pPr>
            <a:r>
              <a:rPr lang="pl-PL" sz="2400">
                <a:ea typeface="+mn-lt"/>
                <a:cs typeface="+mn-lt"/>
              </a:rPr>
              <a:t>The beginnings were not easy, as we could read on the slide, but it was worth it, because this foundation helped many people. It is not much, because it is enough to support and pay even PLN 1. It is worth supporting, because it is not known whether we will ever need such a need.</a:t>
            </a:r>
            <a:endParaRPr lang="pl-PL" sz="2400">
              <a:cs typeface="Calibri"/>
            </a:endParaRPr>
          </a:p>
        </p:txBody>
      </p:sp>
    </p:spTree>
    <p:extLst>
      <p:ext uri="{BB962C8B-B14F-4D97-AF65-F5344CB8AC3E}">
        <p14:creationId xmlns:p14="http://schemas.microsoft.com/office/powerpoint/2010/main" val="3287965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4" descr="Spadochroniarze tworzący formację nad chmurami">
            <a:extLst>
              <a:ext uri="{FF2B5EF4-FFF2-40B4-BE49-F238E27FC236}">
                <a16:creationId xmlns:a16="http://schemas.microsoft.com/office/drawing/2014/main" id="{97F76871-D429-46A1-98D6-FAA588CB78A0}"/>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ytuł 1">
            <a:extLst>
              <a:ext uri="{FF2B5EF4-FFF2-40B4-BE49-F238E27FC236}">
                <a16:creationId xmlns:a16="http://schemas.microsoft.com/office/drawing/2014/main" id="{1891E88A-4832-4EDC-BDC6-8B3D410BF141}"/>
              </a:ext>
            </a:extLst>
          </p:cNvPr>
          <p:cNvSpPr>
            <a:spLocks noGrp="1"/>
          </p:cNvSpPr>
          <p:nvPr>
            <p:ph type="ctrTitle"/>
          </p:nvPr>
        </p:nvSpPr>
        <p:spPr>
          <a:xfrm>
            <a:off x="838200" y="3322097"/>
            <a:ext cx="10515600" cy="700783"/>
          </a:xfrm>
        </p:spPr>
        <p:txBody>
          <a:bodyPr>
            <a:normAutofit/>
          </a:bodyPr>
          <a:lstStyle/>
          <a:p>
            <a:r>
              <a:rPr lang="pl-PL" sz="4400">
                <a:solidFill>
                  <a:srgbClr val="FFFFFF"/>
                </a:solidFill>
                <a:ea typeface="+mj-lt"/>
                <a:cs typeface="+mj-lt"/>
              </a:rPr>
              <a:t>Thank you for your attention!</a:t>
            </a:r>
            <a:endParaRPr lang="pl-PL" sz="4400">
              <a:solidFill>
                <a:srgbClr val="FFFFFF"/>
              </a:solidFill>
            </a:endParaRPr>
          </a:p>
        </p:txBody>
      </p:sp>
      <p:sp>
        <p:nvSpPr>
          <p:cNvPr id="3" name="Podtytuł 2">
            <a:extLst>
              <a:ext uri="{FF2B5EF4-FFF2-40B4-BE49-F238E27FC236}">
                <a16:creationId xmlns:a16="http://schemas.microsoft.com/office/drawing/2014/main" id="{151BAE5D-010E-4E14-9D0A-370A42813F92}"/>
              </a:ext>
            </a:extLst>
          </p:cNvPr>
          <p:cNvSpPr>
            <a:spLocks noGrp="1"/>
          </p:cNvSpPr>
          <p:nvPr>
            <p:ph type="subTitle" idx="1"/>
          </p:nvPr>
        </p:nvSpPr>
        <p:spPr>
          <a:xfrm>
            <a:off x="838200" y="4835140"/>
            <a:ext cx="10515600" cy="566433"/>
          </a:xfrm>
        </p:spPr>
        <p:txBody>
          <a:bodyPr vert="horz" lIns="91440" tIns="45720" rIns="91440" bIns="45720" rtlCol="0" anchor="t">
            <a:normAutofit/>
          </a:bodyPr>
          <a:lstStyle/>
          <a:p>
            <a:r>
              <a:rPr lang="pl-PL" sz="2800">
                <a:solidFill>
                  <a:srgbClr val="FFFFFF"/>
                </a:solidFill>
                <a:cs typeface="Calibri"/>
              </a:rPr>
              <a:t>Borkowska Dominika kl. II LO </a:t>
            </a:r>
            <a:r>
              <a:rPr lang="pl-PL" sz="2800" err="1">
                <a:solidFill>
                  <a:srgbClr val="FFFFFF"/>
                </a:solidFill>
                <a:cs typeface="Calibri"/>
              </a:rPr>
              <a:t>pp</a:t>
            </a:r>
            <a:r>
              <a:rPr lang="pl-PL" sz="2800">
                <a:solidFill>
                  <a:srgbClr val="FFFFFF"/>
                </a:solidFill>
                <a:cs typeface="Calibri"/>
              </a:rPr>
              <a:t>  nr. 3</a:t>
            </a:r>
          </a:p>
        </p:txBody>
      </p:sp>
    </p:spTree>
    <p:extLst>
      <p:ext uri="{BB962C8B-B14F-4D97-AF65-F5344CB8AC3E}">
        <p14:creationId xmlns:p14="http://schemas.microsoft.com/office/powerpoint/2010/main" val="257827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9</Slides>
  <Notes>0</Notes>
  <HiddenSlides>0</HiddenSlide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Motyw pakietu Office</vt:lpstr>
      <vt:lpstr>Polish charity collecting donations for the sick. </vt:lpstr>
      <vt:lpstr>Founder</vt:lpstr>
      <vt:lpstr>How many years has it been in existence?</vt:lpstr>
      <vt:lpstr>The beginnings</vt:lpstr>
      <vt:lpstr>What does the organization do siepomaga (ang. organization helps)?</vt:lpstr>
      <vt:lpstr>Recent activity</vt:lpstr>
      <vt:lpstr>Prezentacja programu PowerPoint</vt:lpstr>
      <vt:lpstr>Summarizing</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8</cp:revision>
  <dcterms:created xsi:type="dcterms:W3CDTF">2020-12-13T12:20:43Z</dcterms:created>
  <dcterms:modified xsi:type="dcterms:W3CDTF">2020-12-13T17:42:14Z</dcterms:modified>
</cp:coreProperties>
</file>